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1"/>
  </p:sldMasterIdLst>
  <p:notesMasterIdLst>
    <p:notesMasterId r:id="rId18"/>
  </p:notesMasterIdLst>
  <p:sldIdLst>
    <p:sldId id="291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7339B6-DE53-A243-84C4-664B3C4C91BC}" v="1" dt="2026-07-28T07:01:46.26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64"/>
    <p:restoredTop sz="94610"/>
  </p:normalViewPr>
  <p:slideViewPr>
    <p:cSldViewPr snapToGrid="0" snapToObjects="1">
      <p:cViewPr>
        <p:scale>
          <a:sx n="103" d="100"/>
          <a:sy n="103" d="100"/>
        </p:scale>
        <p:origin x="800" y="2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microsoft.com/office/2016/11/relationships/changesInfo" Target="changesInfos/changesInfo1.xml"/><Relationship Id="rId2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銘誠 邱" userId="c04c7788bcb23dbb" providerId="LiveId" clId="{D478FE75-68AD-5D18-B7F3-2E2A03C5070D}"/>
    <pc:docChg chg="custSel addSld delSld modSld addMainMaster delMainMaster">
      <pc:chgData name="銘誠 邱" userId="c04c7788bcb23dbb" providerId="LiveId" clId="{D478FE75-68AD-5D18-B7F3-2E2A03C5070D}" dt="2026-07-29T06:04:43.621" v="168" actId="20577"/>
      <pc:docMkLst>
        <pc:docMk/>
      </pc:docMkLst>
      <pc:sldChg chg="del mod modClrScheme chgLayout">
        <pc:chgData name="銘誠 邱" userId="c04c7788bcb23dbb" providerId="LiveId" clId="{D478FE75-68AD-5D18-B7F3-2E2A03C5070D}" dt="2026-07-29T03:50:38.519" v="26"/>
        <pc:sldMkLst>
          <pc:docMk/>
          <pc:sldMk cId="2393861782" sldId="273"/>
        </pc:sldMkLst>
      </pc:sldChg>
      <pc:sldChg chg="del mod modClrScheme chgLayout">
        <pc:chgData name="銘誠 邱" userId="c04c7788bcb23dbb" providerId="LiveId" clId="{D478FE75-68AD-5D18-B7F3-2E2A03C5070D}" dt="2026-07-29T03:51:04.400" v="36"/>
        <pc:sldMkLst>
          <pc:docMk/>
          <pc:sldMk cId="1438138972" sldId="274"/>
        </pc:sldMkLst>
      </pc:sldChg>
      <pc:sldChg chg="del mod modClrScheme chgLayout">
        <pc:chgData name="銘誠 邱" userId="c04c7788bcb23dbb" providerId="LiveId" clId="{D478FE75-68AD-5D18-B7F3-2E2A03C5070D}" dt="2026-07-29T03:51:14.585" v="38"/>
        <pc:sldMkLst>
          <pc:docMk/>
          <pc:sldMk cId="4146081548" sldId="275"/>
        </pc:sldMkLst>
      </pc:sldChg>
      <pc:sldChg chg="del">
        <pc:chgData name="銘誠 邱" userId="c04c7788bcb23dbb" providerId="LiveId" clId="{D478FE75-68AD-5D18-B7F3-2E2A03C5070D}" dt="2026-07-29T03:49:42.785" v="1"/>
        <pc:sldMkLst>
          <pc:docMk/>
          <pc:sldMk cId="4024564272" sldId="276"/>
        </pc:sldMkLst>
      </pc:sldChg>
      <pc:sldChg chg="del mod modClrScheme chgLayout">
        <pc:chgData name="銘誠 邱" userId="c04c7788bcb23dbb" providerId="LiveId" clId="{D478FE75-68AD-5D18-B7F3-2E2A03C5070D}" dt="2026-07-29T03:50:14.283" v="22"/>
        <pc:sldMkLst>
          <pc:docMk/>
          <pc:sldMk cId="1327892305" sldId="277"/>
        </pc:sldMkLst>
      </pc:sldChg>
      <pc:sldChg chg="del mod modClrScheme chgLayout">
        <pc:chgData name="銘誠 邱" userId="c04c7788bcb23dbb" providerId="LiveId" clId="{D478FE75-68AD-5D18-B7F3-2E2A03C5070D}" dt="2026-07-29T03:50:16.599" v="24"/>
        <pc:sldMkLst>
          <pc:docMk/>
          <pc:sldMk cId="2541437607" sldId="278"/>
        </pc:sldMkLst>
      </pc:sldChg>
      <pc:sldChg chg="del mod modClrScheme chgLayout">
        <pc:chgData name="銘誠 邱" userId="c04c7788bcb23dbb" providerId="LiveId" clId="{D478FE75-68AD-5D18-B7F3-2E2A03C5070D}" dt="2026-07-29T03:50:40.500" v="28"/>
        <pc:sldMkLst>
          <pc:docMk/>
          <pc:sldMk cId="833777961" sldId="279"/>
        </pc:sldMkLst>
      </pc:sldChg>
      <pc:sldChg chg="del mod modClrScheme chgLayout">
        <pc:chgData name="銘誠 邱" userId="c04c7788bcb23dbb" providerId="LiveId" clId="{D478FE75-68AD-5D18-B7F3-2E2A03C5070D}" dt="2026-07-29T03:50:48.195" v="30"/>
        <pc:sldMkLst>
          <pc:docMk/>
          <pc:sldMk cId="1050315545" sldId="280"/>
        </pc:sldMkLst>
      </pc:sldChg>
      <pc:sldChg chg="del mod modClrScheme chgLayout">
        <pc:chgData name="銘誠 邱" userId="c04c7788bcb23dbb" providerId="LiveId" clId="{D478FE75-68AD-5D18-B7F3-2E2A03C5070D}" dt="2026-07-29T03:50:50.625" v="32"/>
        <pc:sldMkLst>
          <pc:docMk/>
          <pc:sldMk cId="3979525960" sldId="281"/>
        </pc:sldMkLst>
      </pc:sldChg>
      <pc:sldChg chg="del mod modClrScheme chgLayout">
        <pc:chgData name="銘誠 邱" userId="c04c7788bcb23dbb" providerId="LiveId" clId="{D478FE75-68AD-5D18-B7F3-2E2A03C5070D}" dt="2026-07-29T03:51:01.643" v="34"/>
        <pc:sldMkLst>
          <pc:docMk/>
          <pc:sldMk cId="2667016784" sldId="282"/>
        </pc:sldMkLst>
      </pc:sldChg>
      <pc:sldChg chg="del mod modClrScheme chgLayout">
        <pc:chgData name="銘誠 邱" userId="c04c7788bcb23dbb" providerId="LiveId" clId="{D478FE75-68AD-5D18-B7F3-2E2A03C5070D}" dt="2026-07-29T03:51:24.130" v="42"/>
        <pc:sldMkLst>
          <pc:docMk/>
          <pc:sldMk cId="2910452304" sldId="284"/>
        </pc:sldMkLst>
      </pc:sldChg>
      <pc:sldChg chg="del mod modClrScheme chgLayout">
        <pc:chgData name="銘誠 邱" userId="c04c7788bcb23dbb" providerId="LiveId" clId="{D478FE75-68AD-5D18-B7F3-2E2A03C5070D}" dt="2026-07-29T03:51:26.917" v="44"/>
        <pc:sldMkLst>
          <pc:docMk/>
          <pc:sldMk cId="1748482429" sldId="285"/>
        </pc:sldMkLst>
      </pc:sldChg>
      <pc:sldChg chg="del mod modClrScheme chgLayout">
        <pc:chgData name="銘誠 邱" userId="c04c7788bcb23dbb" providerId="LiveId" clId="{D478FE75-68AD-5D18-B7F3-2E2A03C5070D}" dt="2026-07-29T03:51:40.395" v="46"/>
        <pc:sldMkLst>
          <pc:docMk/>
          <pc:sldMk cId="4131346286" sldId="286"/>
        </pc:sldMkLst>
      </pc:sldChg>
      <pc:sldChg chg="del mod modClrScheme chgLayout">
        <pc:chgData name="銘誠 邱" userId="c04c7788bcb23dbb" providerId="LiveId" clId="{D478FE75-68AD-5D18-B7F3-2E2A03C5070D}" dt="2026-07-29T03:51:42.607" v="48"/>
        <pc:sldMkLst>
          <pc:docMk/>
          <pc:sldMk cId="2973553796" sldId="287"/>
        </pc:sldMkLst>
      </pc:sldChg>
      <pc:sldChg chg="del mod modClrScheme chgLayout">
        <pc:chgData name="銘誠 邱" userId="c04c7788bcb23dbb" providerId="LiveId" clId="{D478FE75-68AD-5D18-B7F3-2E2A03C5070D}" dt="2026-07-29T03:51:52.357" v="50"/>
        <pc:sldMkLst>
          <pc:docMk/>
          <pc:sldMk cId="1930829452" sldId="288"/>
        </pc:sldMkLst>
      </pc:sldChg>
      <pc:sldChg chg="del mod modClrScheme chgLayout">
        <pc:chgData name="銘誠 邱" userId="c04c7788bcb23dbb" providerId="LiveId" clId="{D478FE75-68AD-5D18-B7F3-2E2A03C5070D}" dt="2026-07-29T03:51:16.903" v="40"/>
        <pc:sldMkLst>
          <pc:docMk/>
          <pc:sldMk cId="3505527684" sldId="289"/>
        </pc:sldMkLst>
      </pc:sldChg>
      <pc:sldChg chg="add del">
        <pc:chgData name="銘誠 邱" userId="c04c7788bcb23dbb" providerId="LiveId" clId="{D478FE75-68AD-5D18-B7F3-2E2A03C5070D}" dt="2026-07-29T03:50:01.789" v="20"/>
        <pc:sldMkLst>
          <pc:docMk/>
          <pc:sldMk cId="1107074290" sldId="290"/>
        </pc:sldMkLst>
      </pc:sldChg>
      <pc:sldChg chg="add">
        <pc:chgData name="銘誠 邱" userId="c04c7788bcb23dbb" providerId="LiveId" clId="{D478FE75-68AD-5D18-B7F3-2E2A03C5070D}" dt="2026-07-29T03:50:01.774" v="19"/>
        <pc:sldMkLst>
          <pc:docMk/>
          <pc:sldMk cId="1818067718" sldId="291"/>
        </pc:sldMkLst>
      </pc:sldChg>
      <pc:sldChg chg="new del">
        <pc:chgData name="銘誠 邱" userId="c04c7788bcb23dbb" providerId="LiveId" clId="{D478FE75-68AD-5D18-B7F3-2E2A03C5070D}" dt="2026-07-29T03:49:43.527" v="18"/>
        <pc:sldMkLst>
          <pc:docMk/>
          <pc:sldMk cId="2447167074" sldId="291"/>
        </pc:sldMkLst>
      </pc:sldChg>
      <pc:sldChg chg="add">
        <pc:chgData name="銘誠 邱" userId="c04c7788bcb23dbb" providerId="LiveId" clId="{D478FE75-68AD-5D18-B7F3-2E2A03C5070D}" dt="2026-07-29T03:50:14.262" v="21"/>
        <pc:sldMkLst>
          <pc:docMk/>
          <pc:sldMk cId="3706780962" sldId="292"/>
        </pc:sldMkLst>
      </pc:sldChg>
      <pc:sldChg chg="add">
        <pc:chgData name="銘誠 邱" userId="c04c7788bcb23dbb" providerId="LiveId" clId="{D478FE75-68AD-5D18-B7F3-2E2A03C5070D}" dt="2026-07-29T03:50:16.594" v="23"/>
        <pc:sldMkLst>
          <pc:docMk/>
          <pc:sldMk cId="3699952654" sldId="293"/>
        </pc:sldMkLst>
      </pc:sldChg>
      <pc:sldChg chg="add">
        <pc:chgData name="銘誠 邱" userId="c04c7788bcb23dbb" providerId="LiveId" clId="{D478FE75-68AD-5D18-B7F3-2E2A03C5070D}" dt="2026-07-29T03:50:38.217" v="25"/>
        <pc:sldMkLst>
          <pc:docMk/>
          <pc:sldMk cId="4234548705" sldId="294"/>
        </pc:sldMkLst>
      </pc:sldChg>
      <pc:sldChg chg="add">
        <pc:chgData name="銘誠 邱" userId="c04c7788bcb23dbb" providerId="LiveId" clId="{D478FE75-68AD-5D18-B7F3-2E2A03C5070D}" dt="2026-07-29T03:50:40.492" v="27"/>
        <pc:sldMkLst>
          <pc:docMk/>
          <pc:sldMk cId="428516052" sldId="295"/>
        </pc:sldMkLst>
      </pc:sldChg>
      <pc:sldChg chg="add">
        <pc:chgData name="銘誠 邱" userId="c04c7788bcb23dbb" providerId="LiveId" clId="{D478FE75-68AD-5D18-B7F3-2E2A03C5070D}" dt="2026-07-29T03:50:48.180" v="29"/>
        <pc:sldMkLst>
          <pc:docMk/>
          <pc:sldMk cId="1492927979" sldId="296"/>
        </pc:sldMkLst>
      </pc:sldChg>
      <pc:sldChg chg="modSp add mod">
        <pc:chgData name="銘誠 邱" userId="c04c7788bcb23dbb" providerId="LiveId" clId="{D478FE75-68AD-5D18-B7F3-2E2A03C5070D}" dt="2026-07-29T06:00:10.508" v="93" actId="1037"/>
        <pc:sldMkLst>
          <pc:docMk/>
          <pc:sldMk cId="326078154" sldId="297"/>
        </pc:sldMkLst>
        <pc:spChg chg="mod">
          <ac:chgData name="銘誠 邱" userId="c04c7788bcb23dbb" providerId="LiveId" clId="{D478FE75-68AD-5D18-B7F3-2E2A03C5070D}" dt="2026-07-29T05:59:20.884" v="58" actId="1038"/>
          <ac:spMkLst>
            <pc:docMk/>
            <pc:sldMk cId="326078154" sldId="297"/>
            <ac:spMk id="18" creationId="{00000000-0000-0000-0000-000000000000}"/>
          </ac:spMkLst>
        </pc:spChg>
        <pc:spChg chg="mod">
          <ac:chgData name="銘誠 邱" userId="c04c7788bcb23dbb" providerId="LiveId" clId="{D478FE75-68AD-5D18-B7F3-2E2A03C5070D}" dt="2026-07-29T05:59:20.884" v="58" actId="1038"/>
          <ac:spMkLst>
            <pc:docMk/>
            <pc:sldMk cId="326078154" sldId="297"/>
            <ac:spMk id="19" creationId="{00000000-0000-0000-0000-000000000000}"/>
          </ac:spMkLst>
        </pc:spChg>
        <pc:spChg chg="mod">
          <ac:chgData name="銘誠 邱" userId="c04c7788bcb23dbb" providerId="LiveId" clId="{D478FE75-68AD-5D18-B7F3-2E2A03C5070D}" dt="2026-07-29T05:59:33.572" v="62" actId="1038"/>
          <ac:spMkLst>
            <pc:docMk/>
            <pc:sldMk cId="326078154" sldId="297"/>
            <ac:spMk id="22" creationId="{00000000-0000-0000-0000-000000000000}"/>
          </ac:spMkLst>
        </pc:spChg>
        <pc:spChg chg="mod">
          <ac:chgData name="銘誠 邱" userId="c04c7788bcb23dbb" providerId="LiveId" clId="{D478FE75-68AD-5D18-B7F3-2E2A03C5070D}" dt="2026-07-29T05:59:33.572" v="62" actId="1038"/>
          <ac:spMkLst>
            <pc:docMk/>
            <pc:sldMk cId="326078154" sldId="297"/>
            <ac:spMk id="23" creationId="{00000000-0000-0000-0000-000000000000}"/>
          </ac:spMkLst>
        </pc:spChg>
        <pc:spChg chg="mod">
          <ac:chgData name="銘誠 邱" userId="c04c7788bcb23dbb" providerId="LiveId" clId="{D478FE75-68AD-5D18-B7F3-2E2A03C5070D}" dt="2026-07-29T05:59:39.157" v="65" actId="1037"/>
          <ac:spMkLst>
            <pc:docMk/>
            <pc:sldMk cId="326078154" sldId="297"/>
            <ac:spMk id="24" creationId="{00000000-0000-0000-0000-000000000000}"/>
          </ac:spMkLst>
        </pc:spChg>
        <pc:spChg chg="mod">
          <ac:chgData name="銘誠 邱" userId="c04c7788bcb23dbb" providerId="LiveId" clId="{D478FE75-68AD-5D18-B7F3-2E2A03C5070D}" dt="2026-07-29T05:59:39.157" v="65" actId="1037"/>
          <ac:spMkLst>
            <pc:docMk/>
            <pc:sldMk cId="326078154" sldId="297"/>
            <ac:spMk id="25" creationId="{00000000-0000-0000-0000-000000000000}"/>
          </ac:spMkLst>
        </pc:spChg>
        <pc:spChg chg="mod">
          <ac:chgData name="銘誠 邱" userId="c04c7788bcb23dbb" providerId="LiveId" clId="{D478FE75-68AD-5D18-B7F3-2E2A03C5070D}" dt="2026-07-29T05:59:44.646" v="76" actId="1037"/>
          <ac:spMkLst>
            <pc:docMk/>
            <pc:sldMk cId="326078154" sldId="297"/>
            <ac:spMk id="30" creationId="{5F962A57-2A4B-0F40-9A3E-CD24472F7DB1}"/>
          </ac:spMkLst>
        </pc:spChg>
        <pc:spChg chg="mod">
          <ac:chgData name="銘誠 邱" userId="c04c7788bcb23dbb" providerId="LiveId" clId="{D478FE75-68AD-5D18-B7F3-2E2A03C5070D}" dt="2026-07-29T05:59:57.622" v="84" actId="1037"/>
          <ac:spMkLst>
            <pc:docMk/>
            <pc:sldMk cId="326078154" sldId="297"/>
            <ac:spMk id="31" creationId="{766DCF0D-BEE6-F14C-843D-908F4C60CE24}"/>
          </ac:spMkLst>
        </pc:spChg>
        <pc:spChg chg="mod">
          <ac:chgData name="銘誠 邱" userId="c04c7788bcb23dbb" providerId="LiveId" clId="{D478FE75-68AD-5D18-B7F3-2E2A03C5070D}" dt="2026-07-29T06:00:10.508" v="93" actId="1037"/>
          <ac:spMkLst>
            <pc:docMk/>
            <pc:sldMk cId="326078154" sldId="297"/>
            <ac:spMk id="32" creationId="{2D665C61-3DEC-EA43-8EAA-507C7CE9CB38}"/>
          </ac:spMkLst>
        </pc:spChg>
        <pc:spChg chg="mod">
          <ac:chgData name="銘誠 邱" userId="c04c7788bcb23dbb" providerId="LiveId" clId="{D478FE75-68AD-5D18-B7F3-2E2A03C5070D}" dt="2026-07-29T06:00:10.508" v="93" actId="1037"/>
          <ac:spMkLst>
            <pc:docMk/>
            <pc:sldMk cId="326078154" sldId="297"/>
            <ac:spMk id="33" creationId="{02741F5B-933A-8D41-A120-CAEFAD63AEA6}"/>
          </ac:spMkLst>
        </pc:spChg>
      </pc:sldChg>
      <pc:sldChg chg="modSp add mod">
        <pc:chgData name="銘誠 邱" userId="c04c7788bcb23dbb" providerId="LiveId" clId="{D478FE75-68AD-5D18-B7F3-2E2A03C5070D}" dt="2026-07-29T06:03:28.197" v="135" actId="1035"/>
        <pc:sldMkLst>
          <pc:docMk/>
          <pc:sldMk cId="691407614" sldId="298"/>
        </pc:sldMkLst>
        <pc:spChg chg="mod">
          <ac:chgData name="銘誠 邱" userId="c04c7788bcb23dbb" providerId="LiveId" clId="{D478FE75-68AD-5D18-B7F3-2E2A03C5070D}" dt="2026-07-29T06:02:53.171" v="94" actId="554"/>
          <ac:spMkLst>
            <pc:docMk/>
            <pc:sldMk cId="691407614" sldId="298"/>
            <ac:spMk id="4" creationId="{00000000-0000-0000-0000-000000000000}"/>
          </ac:spMkLst>
        </pc:spChg>
        <pc:spChg chg="mod">
          <ac:chgData name="銘誠 邱" userId="c04c7788bcb23dbb" providerId="LiveId" clId="{D478FE75-68AD-5D18-B7F3-2E2A03C5070D}" dt="2026-07-29T06:03:13.972" v="111" actId="1035"/>
          <ac:spMkLst>
            <pc:docMk/>
            <pc:sldMk cId="691407614" sldId="298"/>
            <ac:spMk id="5" creationId="{00000000-0000-0000-0000-000000000000}"/>
          </ac:spMkLst>
        </pc:spChg>
        <pc:spChg chg="mod">
          <ac:chgData name="銘誠 邱" userId="c04c7788bcb23dbb" providerId="LiveId" clId="{D478FE75-68AD-5D18-B7F3-2E2A03C5070D}" dt="2026-07-29T06:03:17.356" v="113" actId="1035"/>
          <ac:spMkLst>
            <pc:docMk/>
            <pc:sldMk cId="691407614" sldId="298"/>
            <ac:spMk id="7" creationId="{00000000-0000-0000-0000-000000000000}"/>
          </ac:spMkLst>
        </pc:spChg>
        <pc:spChg chg="mod">
          <ac:chgData name="銘誠 邱" userId="c04c7788bcb23dbb" providerId="LiveId" clId="{D478FE75-68AD-5D18-B7F3-2E2A03C5070D}" dt="2026-07-29T06:03:21.252" v="119" actId="1036"/>
          <ac:spMkLst>
            <pc:docMk/>
            <pc:sldMk cId="691407614" sldId="298"/>
            <ac:spMk id="10" creationId="{00000000-0000-0000-0000-000000000000}"/>
          </ac:spMkLst>
        </pc:spChg>
        <pc:spChg chg="mod">
          <ac:chgData name="銘誠 邱" userId="c04c7788bcb23dbb" providerId="LiveId" clId="{D478FE75-68AD-5D18-B7F3-2E2A03C5070D}" dt="2026-07-29T06:03:28.197" v="135" actId="1035"/>
          <ac:spMkLst>
            <pc:docMk/>
            <pc:sldMk cId="691407614" sldId="298"/>
            <ac:spMk id="11" creationId="{00000000-0000-0000-0000-000000000000}"/>
          </ac:spMkLst>
        </pc:spChg>
      </pc:sldChg>
      <pc:sldChg chg="modSp add mod">
        <pc:chgData name="銘誠 邱" userId="c04c7788bcb23dbb" providerId="LiveId" clId="{D478FE75-68AD-5D18-B7F3-2E2A03C5070D}" dt="2026-07-29T06:04:43.621" v="168" actId="20577"/>
        <pc:sldMkLst>
          <pc:docMk/>
          <pc:sldMk cId="3267852101" sldId="299"/>
        </pc:sldMkLst>
        <pc:spChg chg="mod">
          <ac:chgData name="銘誠 邱" userId="c04c7788bcb23dbb" providerId="LiveId" clId="{D478FE75-68AD-5D18-B7F3-2E2A03C5070D}" dt="2026-07-29T06:04:43.621" v="168" actId="20577"/>
          <ac:spMkLst>
            <pc:docMk/>
            <pc:sldMk cId="3267852101" sldId="299"/>
            <ac:spMk id="3" creationId="{00000000-0000-0000-0000-000000000000}"/>
          </ac:spMkLst>
        </pc:spChg>
      </pc:sldChg>
      <pc:sldChg chg="add">
        <pc:chgData name="銘誠 邱" userId="c04c7788bcb23dbb" providerId="LiveId" clId="{D478FE75-68AD-5D18-B7F3-2E2A03C5070D}" dt="2026-07-29T03:51:14.572" v="37"/>
        <pc:sldMkLst>
          <pc:docMk/>
          <pc:sldMk cId="2890489433" sldId="300"/>
        </pc:sldMkLst>
      </pc:sldChg>
      <pc:sldChg chg="add">
        <pc:chgData name="銘誠 邱" userId="c04c7788bcb23dbb" providerId="LiveId" clId="{D478FE75-68AD-5D18-B7F3-2E2A03C5070D}" dt="2026-07-29T03:51:16.900" v="39"/>
        <pc:sldMkLst>
          <pc:docMk/>
          <pc:sldMk cId="2100292751" sldId="301"/>
        </pc:sldMkLst>
      </pc:sldChg>
      <pc:sldChg chg="add">
        <pc:chgData name="銘誠 邱" userId="c04c7788bcb23dbb" providerId="LiveId" clId="{D478FE75-68AD-5D18-B7F3-2E2A03C5070D}" dt="2026-07-29T03:51:24.117" v="41"/>
        <pc:sldMkLst>
          <pc:docMk/>
          <pc:sldMk cId="2535863156" sldId="302"/>
        </pc:sldMkLst>
      </pc:sldChg>
      <pc:sldChg chg="add">
        <pc:chgData name="銘誠 邱" userId="c04c7788bcb23dbb" providerId="LiveId" clId="{D478FE75-68AD-5D18-B7F3-2E2A03C5070D}" dt="2026-07-29T03:51:26.901" v="43"/>
        <pc:sldMkLst>
          <pc:docMk/>
          <pc:sldMk cId="3222455108" sldId="303"/>
        </pc:sldMkLst>
      </pc:sldChg>
      <pc:sldChg chg="add">
        <pc:chgData name="銘誠 邱" userId="c04c7788bcb23dbb" providerId="LiveId" clId="{D478FE75-68AD-5D18-B7F3-2E2A03C5070D}" dt="2026-07-29T03:51:40.287" v="45"/>
        <pc:sldMkLst>
          <pc:docMk/>
          <pc:sldMk cId="156070955" sldId="304"/>
        </pc:sldMkLst>
      </pc:sldChg>
      <pc:sldChg chg="add">
        <pc:chgData name="銘誠 邱" userId="c04c7788bcb23dbb" providerId="LiveId" clId="{D478FE75-68AD-5D18-B7F3-2E2A03C5070D}" dt="2026-07-29T03:51:42.589" v="47"/>
        <pc:sldMkLst>
          <pc:docMk/>
          <pc:sldMk cId="1435321189" sldId="305"/>
        </pc:sldMkLst>
      </pc:sldChg>
      <pc:sldChg chg="add">
        <pc:chgData name="銘誠 邱" userId="c04c7788bcb23dbb" providerId="LiveId" clId="{D478FE75-68AD-5D18-B7F3-2E2A03C5070D}" dt="2026-07-29T03:51:52.315" v="49"/>
        <pc:sldMkLst>
          <pc:docMk/>
          <pc:sldMk cId="2051855132" sldId="306"/>
        </pc:sldMkLst>
      </pc:sldChg>
      <pc:sldMasterChg chg="del delSldLayout">
        <pc:chgData name="銘誠 邱" userId="c04c7788bcb23dbb" providerId="LiveId" clId="{D478FE75-68AD-5D18-B7F3-2E2A03C5070D}" dt="2026-07-29T03:49:43.527" v="18"/>
        <pc:sldMasterMkLst>
          <pc:docMk/>
          <pc:sldMasterMk cId="0" sldId="2147483648"/>
        </pc:sldMasterMkLst>
        <pc:sldLayoutChg chg="del">
          <pc:chgData name="銘誠 邱" userId="c04c7788bcb23dbb" providerId="LiveId" clId="{D478FE75-68AD-5D18-B7F3-2E2A03C5070D}" dt="2026-07-29T03:49:43.527" v="18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add addSldLayout modSldLayout">
        <pc:chgData name="銘誠 邱" userId="c04c7788bcb23dbb" providerId="LiveId" clId="{D478FE75-68AD-5D18-B7F3-2E2A03C5070D}" dt="2026-07-29T03:49:42.768" v="0"/>
        <pc:sldMasterMkLst>
          <pc:docMk/>
          <pc:sldMasterMk cId="0" sldId="2147483650"/>
        </pc:sldMasterMkLst>
        <pc:sldLayoutChg chg="add mod">
          <pc:chgData name="銘誠 邱" userId="c04c7788bcb23dbb" providerId="LiveId" clId="{D478FE75-68AD-5D18-B7F3-2E2A03C5070D}" dt="2026-07-29T03:49:42.768" v="0"/>
          <pc:sldLayoutMkLst>
            <pc:docMk/>
            <pc:sldMasterMk cId="0" sldId="2147483650"/>
            <pc:sldLayoutMk cId="0" sldId="2147483651"/>
          </pc:sldLayoutMkLst>
        </pc:sldLayoutChg>
      </pc:sldMaster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1678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Calibri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Calibri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Calibri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Calibri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Calibri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Calibri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Calibri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Calibri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Calibri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Calibri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Calibri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Calibri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Calibri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Calibri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Calibri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Calibri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Calibri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Calibri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B31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874520"/>
            <a:ext cx="102412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2035 年長效碳移除採購義務</a:t>
            </a:r>
            <a:endParaRPr lang="en-US" sz="4000" dirty="0"/>
          </a:p>
          <a:p>
            <a:pPr marL="0" indent="0">
              <a:lnSpc>
                <a:spcPts val="5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與台灣的供給缺口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640080" y="3803904"/>
            <a:ext cx="960120" cy="32004"/>
          </a:xfrm>
          <a:prstGeom prst="rect">
            <a:avLst/>
          </a:prstGeom>
          <a:solidFill>
            <a:srgbClr val="A8412A"/>
          </a:solidFill>
          <a:ln w="12700">
            <a:solidFill>
              <a:srgbClr val="A8412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4" name="Text 2"/>
          <p:cNvSpPr/>
          <p:nvPr/>
        </p:nvSpPr>
        <p:spPr>
          <a:xfrm>
            <a:off x="640080" y="4041648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9DCDE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需求時點、供給建置期，與兩者之間的四年落差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40080" y="4617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BA6AC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2026 年 7 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40080" y="6144768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949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本簡報改寫自《台灣碳移除認證制度建議書》(v1.1)　Zenodo　DOI: 10.5281/zenodo.21618472　CC BY 4.0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818067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01　結論先行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三個事實，一道減法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10911535" cy="1170432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60120" y="2020824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AEB5B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874520" y="1984248"/>
            <a:ext cx="9326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需求時點已由外部給定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874520" y="2350008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424A50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台灣企業的長效碳移除採購義務，時點已由 SBTi 與國際規則外部給定，自 2035 年起逐年遞增至淨零年。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127248"/>
            <a:ext cx="10911535" cy="1170432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960120" y="3364992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AEB5B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1874520" y="3328416"/>
            <a:ext cx="9326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供給建置期不可壓縮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874520" y="3694176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424A50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台灣目前無方法學、無查驗類別、無合格供給。從啟動到能核發首批單位，需四年以上，且此期程不可壓縮。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640080" y="4471416"/>
            <a:ext cx="10911535" cy="1170432"/>
          </a:xfrm>
          <a:prstGeom prst="rect">
            <a:avLst/>
          </a:prstGeom>
          <a:solidFill>
            <a:srgbClr val="E4E7E9"/>
          </a:solidFill>
          <a:ln w="12700">
            <a:solidFill>
              <a:srgbClr val="E4E7E9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960120" y="4709160"/>
            <a:ext cx="777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1874520" y="4672584"/>
            <a:ext cx="9326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兩者相減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874520" y="5038344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424A50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制度啟動的最遲時點落在 2026 年下半年。此刻已是 2026 年 7 月。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0080" y="629107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本頁為全篇結論。其後各頁僅為此三項事實提供依據。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06780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02　需求端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時點已定，論證不依賴具體比例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2084832"/>
            <a:ext cx="6720840" cy="0"/>
          </a:xfrm>
          <a:prstGeom prst="line">
            <a:avLst/>
          </a:prstGeom>
          <a:noFill/>
          <a:ln w="19050">
            <a:solidFill>
              <a:srgbClr val="C3C8C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Shape 3"/>
          <p:cNvSpPr/>
          <p:nvPr/>
        </p:nvSpPr>
        <p:spPr>
          <a:xfrm>
            <a:off x="571500" y="2016252"/>
            <a:ext cx="137160" cy="137160"/>
          </a:xfrm>
          <a:prstGeom prst="ellipse">
            <a:avLst/>
          </a:prstGeom>
          <a:solidFill>
            <a:srgbClr val="8E969C"/>
          </a:solidFill>
          <a:ln w="12700">
            <a:solidFill>
              <a:srgbClr val="8E969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-137160" y="1463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2027.2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-228600" y="223113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開放依新制提交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2453335" y="2016252"/>
            <a:ext cx="137160" cy="137160"/>
          </a:xfrm>
          <a:prstGeom prst="ellipse">
            <a:avLst/>
          </a:prstGeom>
          <a:solidFill>
            <a:srgbClr val="8E969C"/>
          </a:solidFill>
          <a:ln w="12700">
            <a:solidFill>
              <a:srgbClr val="8E969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1744675" y="1463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2028.2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653235" y="223113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全面適用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007254" y="2016252"/>
            <a:ext cx="137160" cy="137160"/>
          </a:xfrm>
          <a:prstGeom prst="ellipse">
            <a:avLst/>
          </a:prstGeom>
          <a:solidFill>
            <a:srgbClr val="A8412A"/>
          </a:solidFill>
          <a:ln w="12700">
            <a:solidFill>
              <a:srgbClr val="A8412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4298594" y="1463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2035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207154" y="223113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採購義務啟動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292340" y="2016252"/>
            <a:ext cx="137160" cy="137160"/>
          </a:xfrm>
          <a:prstGeom prst="ellipse">
            <a:avLst/>
          </a:prstGeom>
          <a:solidFill>
            <a:srgbClr val="A8412A"/>
          </a:solidFill>
          <a:ln w="12700">
            <a:solidFill>
              <a:srgbClr val="A8412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6583680" y="146304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2050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492240" y="2231136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淨零年 100%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40080" y="2852928"/>
            <a:ext cx="6720840" cy="292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SBTi《企業淨零標準》2.0 於 2026 年 6 月 11 日發布，以「持續排放責任」（OER）取代價值鏈外減緩。</a:t>
            </a:r>
            <a:endParaRPr lang="en-US" sz="1500" dirty="0"/>
          </a:p>
          <a:p>
            <a:pPr marL="342900" indent="-342900">
              <a:lnSpc>
                <a:spcPts val="2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自 2035 年起，Category A 企業（大型企業及高所得國家之中型企業）須為持續排放負責，覆蓋比例自 1% 起逐年提高，至淨零年達 100%。</a:t>
            </a:r>
            <a:endParaRPr lang="en-US" sz="1500" dirty="0"/>
          </a:p>
          <a:p>
            <a:pPr marL="342900" indent="-342900">
              <a:lnSpc>
                <a:spcPts val="2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其中長效移除占比自 2035 年的 10% 起算，同樣於淨零年達 100%。</a:t>
            </a:r>
            <a:endParaRPr lang="en-US" sz="1500" dirty="0"/>
          </a:p>
          <a:p>
            <a:pPr marL="342900" indent="-342900">
              <a:lnSpc>
                <a:spcPts val="2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SBTi 本身不訂化學參數，而是要求額度須來自經其認可的高完整性認證標準——參數的實質決定權在各認證標準手中。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7818120" y="1847088"/>
            <a:ext cx="3733495" cy="3937000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/>
          <p:nvPr/>
        </p:nvSpPr>
        <p:spPr>
          <a:xfrm>
            <a:off x="8110728" y="2066544"/>
            <a:ext cx="314827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須先揭露的一件事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110728" y="2432304"/>
            <a:ext cx="3148279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CNZS-C45.1 載明 2035 年應涵蓋持續範疇 1 至 3 排放之 1%，線性上升至淨零年 100%；C45.4 載明長效移除自受涵蓋排放中可歸因於長效溫室氣體者之 10% 起算，同樣線性上升至 100%。二者均為條文原文。惟標準 6.5 節自標為示意性要求（illustrative requirement），明訂將於下一次重大修訂（V3）依當時最佳可得科學重新檢討。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110728" y="4508500"/>
            <a:ext cx="3148279" cy="0"/>
          </a:xfrm>
          <a:prstGeom prst="line">
            <a:avLst/>
          </a:prstGeom>
          <a:noFill/>
          <a:ln w="12700">
            <a:solidFill>
              <a:srgbClr val="C3C8CC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2" name="Text 20"/>
          <p:cNvSpPr/>
          <p:nvPr/>
        </p:nvSpPr>
        <p:spPr>
          <a:xfrm>
            <a:off x="8110728" y="4699000"/>
            <a:ext cx="3148279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4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檢討的是比例，不是 2035 這個時點。而不論比例是 1% 還是 10%，台灣的供給端都是零——時間差論證不依賴比例大小。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640080" y="629107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資料來源：SBTi, Corporate Net-Zero Standard v2.0（2026 年 6 月），第 6 章；CNZS-C45。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699952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03　你們自己的曝險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每 100 萬噸持續排放，對應多少採購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389888"/>
            <a:ext cx="10911535" cy="566928"/>
          </a:xfrm>
          <a:prstGeom prst="rect">
            <a:avLst/>
          </a:prstGeom>
          <a:solidFill>
            <a:srgbClr val="E4E7E9"/>
          </a:solidFill>
          <a:ln w="12700">
            <a:solidFill>
              <a:srgbClr val="E4E7E9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14400" y="1389888"/>
            <a:ext cx="1036289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2035 年持續排放量　×　覆蓋比例（1% 起）　×　長效溫室氣體占比　×　長效移除占比（10% 起）　×　長效移除單價（US$200／噸，生物炭工業規模區間上緣）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818120" y="2212848"/>
            <a:ext cx="3733495" cy="2128520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5"/>
          <p:cNvSpPr/>
          <p:nvPr/>
        </p:nvSpPr>
        <p:spPr>
          <a:xfrm>
            <a:off x="8092440" y="2395728"/>
            <a:ext cx="31848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2035–2050 累計採購量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092440" y="2697480"/>
            <a:ext cx="318485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230 – 580</a:t>
            </a:r>
            <a:endParaRPr lang="en-US" sz="4200" dirty="0"/>
          </a:p>
        </p:txBody>
      </p:sp>
      <p:sp>
        <p:nvSpPr>
          <p:cNvPr id="10" name="Text 7"/>
          <p:cNvSpPr/>
          <p:nvPr/>
        </p:nvSpPr>
        <p:spPr>
          <a:xfrm>
            <a:off x="8092440" y="3390900"/>
            <a:ext cx="318485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萬噸　／　約新台幣 140 – 360 億元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8092440" y="3759200"/>
            <a:ext cx="3184855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區間反映 2035 年後持續排放的下降路徑：下限假設線性降至兩成，上限假設維持不變。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640080" y="4546600"/>
            <a:ext cx="109115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對照：全球長效碳移除十年來的累計交付量約 120 萬噸。一家百萬噸級的台灣公司，光自己的累計需求就是全球至今累計交付量的兩到五倍。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40080" y="5067300"/>
            <a:ext cx="10911535" cy="1143000"/>
          </a:xfrm>
          <a:prstGeom prst="rect">
            <a:avLst/>
          </a:prstGeom>
          <a:solidFill>
            <a:srgbClr val="E4E7E9"/>
          </a:solidFill>
          <a:ln w="12700">
            <a:solidFill>
              <a:srgbClr val="E4E7E9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4" name="Text 11"/>
          <p:cNvSpPr/>
          <p:nvPr/>
        </p:nvSpPr>
        <p:spPr>
          <a:xfrm>
            <a:off x="914400" y="5219700"/>
            <a:ext cx="10332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含氟氣體：半導體業的結構性曝險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914400" y="5511800"/>
            <a:ext cx="10332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長效移除占比係對覆蓋排放中「可歸因於長效溫室氣體（CO₂、N₂O、含鹵氣體）」者計算，含氟氣體全數屬之。而技術標竿之目標年全廠平均去除率已定為 95%（民國 94 年後設立）與 85%（94 年前設立），改善空間趨近設備與製程設計的實務上限——殘餘含氟排放壓不下去，且不得以短期移除覆蓋。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640080" y="6362700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單價採生物炭工業規模區間上緣 US$200／噸，其餘路徑價格多為估計，不具預算基礎；匯率 NT$31/US$。量體以長效溫室氣體占比 100% 計，屬上限假設。此為長效移除，非一般碳權。</a:t>
            </a:r>
            <a:endParaRPr lang="en-US" sz="1400" dirty="0"/>
          </a:p>
        </p:txBody>
      </p:sp>
      <p:graphicFrame>
        <p:nvGraphicFramePr>
          <p:cNvPr id="18" name="Table 0">
            <a:extLst>
              <a:ext uri="{FF2B5EF4-FFF2-40B4-BE49-F238E27FC236}">
                <a16:creationId xmlns:a16="http://schemas.microsoft.com/office/drawing/2014/main" id="{B3072118-F722-0D43-A585-844CC63406D6}"/>
              </a:ext>
            </a:extLst>
          </p:cNvPr>
          <p:cNvGraphicFramePr>
            <a:graphicFrameLocks noGrp="1"/>
          </p:cNvGraphicFramePr>
          <p:nvPr/>
        </p:nvGraphicFramePr>
        <p:xfrm>
          <a:off x="640080" y="2212340"/>
          <a:ext cx="69850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3223857275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1878205913"/>
                    </a:ext>
                  </a:extLst>
                </a:gridCol>
                <a:gridCol w="2921000">
                  <a:extLst>
                    <a:ext uri="{9D8B030D-6E8A-4147-A177-3AD203B41FA5}">
                      <a16:colId xmlns:a16="http://schemas.microsoft.com/office/drawing/2014/main" val="35798748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400" b="1">
                          <a:solidFill>
                            <a:srgbClr val="FFFFFF"/>
                          </a:solidFill>
                        </a:rPr>
                        <a:t>年度</a:t>
                      </a:r>
                    </a:p>
                  </a:txBody>
                  <a:tcPr anchor="ctr">
                    <a:solidFill>
                      <a:srgbClr val="22272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400" b="1">
                          <a:solidFill>
                            <a:srgbClr val="FFFFFF"/>
                          </a:solidFill>
                        </a:rPr>
                        <a:t>長效移除採購量</a:t>
                      </a:r>
                    </a:p>
                  </a:txBody>
                  <a:tcPr anchor="ctr">
                    <a:solidFill>
                      <a:srgbClr val="22272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400" b="1">
                          <a:solidFill>
                            <a:srgbClr val="FFFFFF"/>
                          </a:solidFill>
                        </a:rPr>
                        <a:t>年度支出（中位價）</a:t>
                      </a:r>
                    </a:p>
                  </a:txBody>
                  <a:tcPr anchor="ctr">
                    <a:solidFill>
                      <a:srgbClr val="2227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47181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b="1">
                          <a:solidFill>
                            <a:srgbClr val="22272B"/>
                          </a:solidFill>
                        </a:rPr>
                        <a:t>2035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</a:rPr>
                        <a:t>1,000 噸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</a:rPr>
                        <a:t>約 NT$ 620 萬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98179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b="1">
                          <a:solidFill>
                            <a:srgbClr val="22272B"/>
                          </a:solidFill>
                        </a:rPr>
                        <a:t>2040</a:t>
                      </a:r>
                    </a:p>
                  </a:txBody>
                  <a:tcPr anchor="ctr"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</a:rPr>
                        <a:t>13.6 萬噸</a:t>
                      </a:r>
                    </a:p>
                  </a:txBody>
                  <a:tcPr anchor="ctr"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</a:rPr>
                        <a:t>約 NT$ 8.4 億</a:t>
                      </a:r>
                    </a:p>
                  </a:txBody>
                  <a:tcPr anchor="ctr"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447299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b="1">
                          <a:solidFill>
                            <a:srgbClr val="22272B"/>
                          </a:solidFill>
                        </a:rPr>
                        <a:t>2045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</a:rPr>
                        <a:t>46.9 萬噸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</a:rPr>
                        <a:t>約 NT$ 29 億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900659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b="1">
                          <a:solidFill>
                            <a:srgbClr val="22272B"/>
                          </a:solidFill>
                        </a:rPr>
                        <a:t>2050</a:t>
                      </a:r>
                    </a:p>
                  </a:txBody>
                  <a:tcPr anchor="ctr"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</a:rPr>
                        <a:t>100 萬噸</a:t>
                      </a:r>
                    </a:p>
                  </a:txBody>
                  <a:tcPr anchor="ctr">
                    <a:solidFill>
                      <a:srgbClr val="F4F5F6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</a:rPr>
                        <a:t>約 NT$ 62 億</a:t>
                      </a:r>
                    </a:p>
                  </a:txBody>
                  <a:tcPr anchor="ctr">
                    <a:solidFill>
                      <a:srgbClr val="F4F5F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386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4548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04　供給端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需求基線在上升，供給規模還沒開始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3454298" cy="1993392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96112" y="1700784"/>
            <a:ext cx="294223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2,000 萬噸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896112" y="2432304"/>
            <a:ext cx="294223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微軟 2025 年排放量，較 2024 年的 1,600 萬噸增加 25%，主因資料中心建設。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68698" y="1481328"/>
            <a:ext cx="3454298" cy="1993392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24730" y="1700784"/>
            <a:ext cx="294223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3 億噸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4624730" y="2432304"/>
            <a:ext cx="294223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IEA 預估 2035 年全球資料中心用電之 CO₂ 排放，較目前約 1.8 億噸近乎倍增。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97317" y="1481328"/>
            <a:ext cx="3454298" cy="1993392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353349" y="1700784"/>
            <a:ext cx="2942234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D6570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120 萬噸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8353349" y="2432304"/>
            <a:ext cx="294223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全球長效碳移除十年來的累計交付量，年交付運行率約 60 萬噸。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3675888"/>
            <a:ext cx="1091153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買方集中度是這個市場公認待解的結構問題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080" y="4041648"/>
            <a:ext cx="10911535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ts val="2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截至 2026 年 4 月，已揭露之長效碳移除簽約量中，微軟占 78.5%、Frontier 相關買方 4.0%、其餘所有買方合計 17.5%。</a:t>
            </a:r>
            <a:endParaRPr lang="en-US" sz="1500" dirty="0"/>
          </a:p>
          <a:p>
            <a:pPr marL="342900" indent="-342900">
              <a:lnSpc>
                <a:spcPts val="2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買方基礎正在擴大而非收縮：微軟今年 4 月的暫停傳聞經其永續長澄清為採購節奏調整，此後已恢復簽約；Google、McKinsey、騰訊等亦陸續簽訂長約。</a:t>
            </a:r>
            <a:endParaRPr lang="en-US" sz="1500" dirty="0"/>
          </a:p>
          <a:p>
            <a:pPr marL="342900" indent="-342900">
              <a:lnSpc>
                <a:spcPts val="2000"/>
              </a:lnSpc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SBTi 僅認可經其認可之高完整性認證標準，合格供給的池子比市場總量更小。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640080" y="5468112"/>
            <a:ext cx="10911535" cy="825500"/>
          </a:xfrm>
          <a:prstGeom prst="rect">
            <a:avLst/>
          </a:prstGeom>
          <a:solidFill>
            <a:srgbClr val="E4E7E9"/>
          </a:solidFill>
          <a:ln w="12700">
            <a:solidFill>
              <a:srgbClr val="E4E7E9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6" name="Text 14"/>
          <p:cNvSpPr/>
          <p:nvPr/>
        </p:nvSpPr>
        <p:spPr>
          <a:xfrm>
            <a:off x="914400" y="5468112"/>
            <a:ext cx="10362895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2035 年台灣企業進場時，面對的是買方變多、且最有支付能力的買方其排放基線仍在上升的市場。屆時的問題不是價格，是有沒有貨——而付出的每一塊錢都流向境外。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0080" y="6291072"/>
            <a:ext cx="10911535" cy="4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資料來源：CDR.fyi（2026 年 4 月需求結構分析、2026 Q1 市場報告）；Microsoft 2026 Environmental Sustainability Report；IEA。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28516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05　台灣現況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供給端是零，而且長不快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3454298" cy="193852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896112" y="1700784"/>
            <a:ext cx="294223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國家目標層級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96112" y="2066544"/>
            <a:ext cx="2942234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NDC 3.0 訂出 2035 年減量目標，但未將移除量拆解為獨立的量化指標。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68698" y="1481328"/>
            <a:ext cx="3454298" cy="193852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8" name="Text 6"/>
          <p:cNvSpPr/>
          <p:nvPr/>
        </p:nvSpPr>
        <p:spPr>
          <a:xfrm>
            <a:off x="4624730" y="1700784"/>
            <a:ext cx="294223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方法學層級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624730" y="2066544"/>
            <a:ext cx="2942234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已通過與審議中的項目全數集中於自然碳匯；生物炭、碳礦化等工程與材料類完全空白。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97317" y="1481328"/>
            <a:ext cx="3454298" cy="193852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8353349" y="1700784"/>
            <a:ext cx="294223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查驗制度層級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353349" y="2066544"/>
            <a:ext cx="2942234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現行查驗類別僅分組織型、專案型與產品碳足跡，無對應永久性監測與逆轉風險的「移除類」。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640080" y="356616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缺乏目標則無動力，缺乏方法學則無從執行，缺乏查驗類別則無從發證。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40080" y="3968496"/>
            <a:ext cx="10911535" cy="2048256"/>
          </a:xfrm>
          <a:prstGeom prst="rect">
            <a:avLst/>
          </a:prstGeom>
          <a:solidFill>
            <a:srgbClr val="E4E7E9"/>
          </a:solidFill>
          <a:ln w="12700">
            <a:solidFill>
              <a:srgbClr val="E4E7E9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5" name="Text 13"/>
          <p:cNvSpPr/>
          <p:nvPr/>
        </p:nvSpPr>
        <p:spPr>
          <a:xfrm>
            <a:off x="950976" y="4151376"/>
            <a:ext cx="10241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本土先例：建置期不可壓縮，有帳可查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950976" y="4498848"/>
            <a:ext cx="1024128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金融監督管理委員會於 2022 年 3 月啟動《上市櫃公司永續發展路徑圖》。政策啟動時，國內 TAF 認證之組織層級溫室氣體查證機構僅 7 家。至 2024 年，因列管排放源由 292 家增至 550 家，查驗機構擴充至 15 家、查驗人員由 84 位增加至 153 位。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950976" y="5232400"/>
            <a:ext cx="10241280" cy="0"/>
          </a:xfrm>
          <a:prstGeom prst="line">
            <a:avLst/>
          </a:prstGeom>
          <a:noFill/>
          <a:ln w="12700">
            <a:solidFill>
              <a:srgbClr val="BFC5C9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8" name="Text 16"/>
          <p:cNvSpPr/>
          <p:nvPr/>
        </p:nvSpPr>
        <p:spPr>
          <a:xfrm>
            <a:off x="950976" y="5376672"/>
            <a:ext cx="1024128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而那是在方法學（ISO 14064-1）、查驗類別、認證標準與既有機構基礎皆已存在的條件下，所需的約兩年。碳移除的起點，這四項條件全數缺位。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640080" y="6291072"/>
            <a:ext cx="10911535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資料來源：金管會新聞稿（2022/3/3）；經濟部標準檢驗局（2022/7/15）；TAF；台灣建築報導雜誌社（2024）。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929279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B31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200" dirty="0">
                <a:solidFill>
                  <a:srgbClr val="9BA6AC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06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減法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572768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A6AC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需求軸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777240" y="2212848"/>
            <a:ext cx="10637215" cy="0"/>
          </a:xfrm>
          <a:prstGeom prst="line">
            <a:avLst/>
          </a:prstGeom>
          <a:noFill/>
          <a:ln w="19050">
            <a:solidFill>
              <a:srgbClr val="6E787F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Shape 4"/>
          <p:cNvSpPr/>
          <p:nvPr/>
        </p:nvSpPr>
        <p:spPr>
          <a:xfrm>
            <a:off x="1874182" y="2139696"/>
            <a:ext cx="146304" cy="146304"/>
          </a:xfrm>
          <a:prstGeom prst="ellipse">
            <a:avLst/>
          </a:prstGeom>
          <a:solidFill>
            <a:srgbClr val="AEB6BB"/>
          </a:solidFill>
          <a:ln w="12700">
            <a:solidFill>
              <a:srgbClr val="AEB6B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1398694" y="18105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2027.2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87214" y="2340864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BA6AC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SBTi 開放提交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2937903" y="2139696"/>
            <a:ext cx="146304" cy="146304"/>
          </a:xfrm>
          <a:prstGeom prst="ellipse">
            <a:avLst/>
          </a:prstGeom>
          <a:solidFill>
            <a:srgbClr val="AEB6BB"/>
          </a:solidFill>
          <a:ln w="12700">
            <a:solidFill>
              <a:srgbClr val="AEB6BB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0" name="Text 8"/>
          <p:cNvSpPr/>
          <p:nvPr/>
        </p:nvSpPr>
        <p:spPr>
          <a:xfrm>
            <a:off x="2462415" y="18105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2028.2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050935" y="2615184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BA6AC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全面適用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10277582" y="2139696"/>
            <a:ext cx="146304" cy="146304"/>
          </a:xfrm>
          <a:prstGeom prst="ellipse">
            <a:avLst/>
          </a:prstGeom>
          <a:solidFill>
            <a:srgbClr val="A8412A"/>
          </a:solidFill>
          <a:ln w="12700">
            <a:solidFill>
              <a:srgbClr val="A8412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9802094" y="181051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2035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9390614" y="2340864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BA6AC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採購義務啟動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640080" y="3035300"/>
            <a:ext cx="1645920" cy="2565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9BA6AC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供給建置軸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1309370" y="3429000"/>
            <a:ext cx="2020570" cy="152400"/>
          </a:xfrm>
          <a:prstGeom prst="rect">
            <a:avLst/>
          </a:prstGeom>
          <a:solidFill>
            <a:srgbClr val="3D6570"/>
          </a:solidFill>
          <a:ln w="12700">
            <a:solidFill>
              <a:srgbClr val="3D657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5"/>
          <p:cNvSpPr/>
          <p:nvPr/>
        </p:nvSpPr>
        <p:spPr>
          <a:xfrm>
            <a:off x="3431540" y="33909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方法學研議與審定　1.5–2 年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2157865" y="3733800"/>
            <a:ext cx="1169670" cy="152400"/>
          </a:xfrm>
          <a:prstGeom prst="rect">
            <a:avLst/>
          </a:prstGeom>
          <a:solidFill>
            <a:srgbClr val="3D6570"/>
          </a:solidFill>
          <a:ln w="12700">
            <a:solidFill>
              <a:srgbClr val="3D657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9" name="Text 17"/>
          <p:cNvSpPr/>
          <p:nvPr/>
        </p:nvSpPr>
        <p:spPr>
          <a:xfrm>
            <a:off x="3429136" y="369570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查驗類別與查驗基準　約 1 年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2479040" y="4038600"/>
            <a:ext cx="1915160" cy="152400"/>
          </a:xfrm>
          <a:prstGeom prst="rect">
            <a:avLst/>
          </a:prstGeom>
          <a:solidFill>
            <a:srgbClr val="3D6570"/>
          </a:solidFill>
          <a:ln w="12700">
            <a:solidFill>
              <a:srgbClr val="3D657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1" name="Text 19"/>
          <p:cNvSpPr/>
          <p:nvPr/>
        </p:nvSpPr>
        <p:spPr>
          <a:xfrm>
            <a:off x="4495800" y="4000500"/>
            <a:ext cx="571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查驗量能與稽核員訓練　1.5–2 年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3589020" y="4343400"/>
            <a:ext cx="1383030" cy="152400"/>
          </a:xfrm>
          <a:prstGeom prst="rect">
            <a:avLst/>
          </a:prstGeom>
          <a:solidFill>
            <a:srgbClr val="3D6570"/>
          </a:solidFill>
          <a:ln w="12700">
            <a:solidFill>
              <a:srgbClr val="3D6570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3" name="Text 21"/>
          <p:cNvSpPr/>
          <p:nvPr/>
        </p:nvSpPr>
        <p:spPr>
          <a:xfrm>
            <a:off x="5073650" y="4305300"/>
            <a:ext cx="5715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首批專案登錄與確證　1–1.5 年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4925060" y="4635500"/>
            <a:ext cx="146050" cy="139700"/>
          </a:xfrm>
          <a:prstGeom prst="ellipse">
            <a:avLst/>
          </a:prstGeom>
          <a:solidFill>
            <a:srgbClr val="A8412A"/>
          </a:solidFill>
          <a:ln w="12700">
            <a:solidFill>
              <a:srgbClr val="A8412A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5" name="Text 23"/>
          <p:cNvSpPr/>
          <p:nvPr/>
        </p:nvSpPr>
        <p:spPr>
          <a:xfrm>
            <a:off x="5180330" y="461010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2030　首批移除單位核發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1394198" y="1811020"/>
            <a:ext cx="0" cy="3923029"/>
          </a:xfrm>
          <a:prstGeom prst="line">
            <a:avLst/>
          </a:prstGeom>
          <a:noFill/>
          <a:ln w="22225">
            <a:solidFill>
              <a:srgbClr val="A8412A"/>
            </a:solidFill>
            <a:prstDash val="dash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27" name="Text 25"/>
          <p:cNvSpPr/>
          <p:nvPr/>
        </p:nvSpPr>
        <p:spPr>
          <a:xfrm>
            <a:off x="22598" y="5740400"/>
            <a:ext cx="27432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今天　2026.7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640080" y="5994400"/>
            <a:ext cx="1091184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任何「再等等」的主張，都必須具體說明哪一個環節可以壓縮且不犧牲品質。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640080" y="6413500"/>
            <a:ext cx="1091184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8A949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供給建置軸已將可平行推進的工項重疊計算。若改採完全序列推進，最遲啟動時點將提前至 2025 年，該時點已然錯過。</a:t>
            </a:r>
            <a:endParaRPr lang="en-US" sz="1400" dirty="0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5F962A57-2A4B-0F40-9A3E-CD24472F7DB1}"/>
              </a:ext>
            </a:extLst>
          </p:cNvPr>
          <p:cNvSpPr/>
          <p:nvPr/>
        </p:nvSpPr>
        <p:spPr>
          <a:xfrm>
            <a:off x="5915660" y="4940300"/>
            <a:ext cx="1075690" cy="152400"/>
          </a:xfrm>
          <a:prstGeom prst="rect">
            <a:avLst/>
          </a:prstGeom>
          <a:solidFill>
            <a:srgbClr val="3D657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zh-TW" altLang="en-US"/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766DCF0D-BEE6-F14C-843D-908F4C60CE24}"/>
              </a:ext>
            </a:extLst>
          </p:cNvPr>
          <p:cNvSpPr txBox="1"/>
          <p:nvPr/>
        </p:nvSpPr>
        <p:spPr>
          <a:xfrm>
            <a:off x="7019290" y="4860270"/>
            <a:ext cx="4191000" cy="2286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altLang="zh-TW" sz="1400" dirty="0">
                <a:solidFill>
                  <a:srgbClr val="FFFFFF"/>
                </a:solidFill>
                <a:latin typeface="Calibri"/>
                <a:cs typeface="Calibri"/>
              </a:rPr>
              <a:t>2031–2032</a:t>
            </a:r>
            <a:r>
              <a:rPr lang="zh-TW" altLang="en-US" sz="1400" dirty="0">
                <a:solidFill>
                  <a:srgbClr val="FFFFFF"/>
                </a:solidFill>
                <a:latin typeface="Calibri"/>
                <a:cs typeface="Calibri"/>
              </a:rPr>
              <a:t>　長約簽署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2D665C61-3DEC-EA43-8EAA-507C7CE9CB38}"/>
              </a:ext>
            </a:extLst>
          </p:cNvPr>
          <p:cNvSpPr/>
          <p:nvPr/>
        </p:nvSpPr>
        <p:spPr>
          <a:xfrm>
            <a:off x="7019106" y="5245100"/>
            <a:ext cx="1075690" cy="152400"/>
          </a:xfrm>
          <a:prstGeom prst="rect">
            <a:avLst/>
          </a:prstGeom>
          <a:solidFill>
            <a:srgbClr val="3D6570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zh-TW" altLang="en-US"/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02741F5B-933A-8D41-A120-CAEFAD63AEA6}"/>
              </a:ext>
            </a:extLst>
          </p:cNvPr>
          <p:cNvSpPr txBox="1"/>
          <p:nvPr/>
        </p:nvSpPr>
        <p:spPr>
          <a:xfrm>
            <a:off x="8195126" y="5157708"/>
            <a:ext cx="3175000" cy="2286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altLang="zh-TW" sz="1400" dirty="0">
                <a:solidFill>
                  <a:srgbClr val="FFFFFF"/>
                </a:solidFill>
                <a:latin typeface="Calibri"/>
                <a:cs typeface="Calibri"/>
              </a:rPr>
              <a:t>2032–2033</a:t>
            </a:r>
            <a:r>
              <a:rPr lang="zh-TW" altLang="en-US" sz="1400" dirty="0">
                <a:solidFill>
                  <a:srgbClr val="FFFFFF"/>
                </a:solidFill>
                <a:latin typeface="Calibri"/>
                <a:cs typeface="Calibri"/>
              </a:rPr>
              <a:t>　產能建設</a:t>
            </a:r>
          </a:p>
        </p:txBody>
      </p:sp>
      <p:sp>
        <p:nvSpPr>
          <p:cNvPr id="34" name="橢圓 33">
            <a:extLst>
              <a:ext uri="{FF2B5EF4-FFF2-40B4-BE49-F238E27FC236}">
                <a16:creationId xmlns:a16="http://schemas.microsoft.com/office/drawing/2014/main" id="{C8325028-0160-834D-8863-4BB057AFDB56}"/>
              </a:ext>
            </a:extLst>
          </p:cNvPr>
          <p:cNvSpPr/>
          <p:nvPr/>
        </p:nvSpPr>
        <p:spPr>
          <a:xfrm>
            <a:off x="10264775" y="5524500"/>
            <a:ext cx="146050" cy="146050"/>
          </a:xfrm>
          <a:prstGeom prst="ellipse">
            <a:avLst/>
          </a:prstGeom>
          <a:solidFill>
            <a:srgbClr val="A8412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zh-TW" altLang="en-US"/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1F424FAB-A376-4D46-AD16-632845EB0805}"/>
              </a:ext>
            </a:extLst>
          </p:cNvPr>
          <p:cNvSpPr txBox="1"/>
          <p:nvPr/>
        </p:nvSpPr>
        <p:spPr>
          <a:xfrm>
            <a:off x="10464800" y="5499100"/>
            <a:ext cx="1270000" cy="203200"/>
          </a:xfrm>
          <a:prstGeom prst="rect">
            <a:avLst/>
          </a:prstGeom>
          <a:noFill/>
        </p:spPr>
        <p:txBody>
          <a:bodyPr vertOverflow="overflow" vert="horz" wrap="none" rtlCol="0" anchor="t">
            <a:noAutofit/>
          </a:bodyPr>
          <a:lstStyle/>
          <a:p>
            <a:pPr algn="l"/>
            <a:r>
              <a:rPr lang="en-US" altLang="zh-TW" sz="1400" b="1">
                <a:solidFill>
                  <a:srgbClr val="A8412A"/>
                </a:solidFill>
                <a:latin typeface="Calibri"/>
                <a:cs typeface="Calibri"/>
              </a:rPr>
              <a:t>2035</a:t>
            </a:r>
            <a:r>
              <a:rPr lang="zh-TW" altLang="en-US" sz="1400" b="1">
                <a:solidFill>
                  <a:srgbClr val="A8412A"/>
                </a:solidFill>
                <a:latin typeface="Calibri"/>
                <a:cs typeface="Calibri"/>
              </a:rPr>
              <a:t>　交付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2FDBCF64-5B71-3E4C-A0B4-C5CC76FC6294}"/>
              </a:ext>
            </a:extLst>
          </p:cNvPr>
          <p:cNvSpPr/>
          <p:nvPr/>
        </p:nvSpPr>
        <p:spPr>
          <a:xfrm>
            <a:off x="10332720" y="2292350"/>
            <a:ext cx="9525" cy="3232150"/>
          </a:xfrm>
          <a:prstGeom prst="rect">
            <a:avLst/>
          </a:prstGeom>
          <a:solidFill>
            <a:srgbClr val="6E747A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6078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</a:rPr>
              <a:t>07　第二條需求線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歐盟的聲明資格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81328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A8412A"/>
                </a:solidFill>
              </a:rPr>
              <a:t>CRCF 是對境外關閉的區域制度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069080" y="1444257"/>
            <a:ext cx="7482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353D43"/>
                </a:solidFill>
              </a:rPr>
              <a:t>品質準則僅適用於歐盟境內活動。依授權規章 (EU) 2026/285，DACCS 與 BioCCS 設施、以及生物炭的生產設施與儲存地點，均須位於歐盟境內。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2450592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A8412A"/>
                </a:solidFill>
              </a:rPr>
              <a:t>台灣專案兩頭落空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069080" y="2252880"/>
            <a:ext cx="7482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353D43"/>
                </a:solidFill>
              </a:rPr>
              <a:t>在現行法規下，台灣的專案既無法取得歐盟認證，也無法產生能計入台灣 NDC 的單位。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3419856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A8412A"/>
                </a:solidFill>
              </a:rPr>
              <a:t>風險在「聲明資格」，不在關稅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069080" y="3419856"/>
            <a:ext cx="7482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353D43"/>
                </a:solidFill>
              </a:rPr>
              <a:t>CRCF 第 18 條的強制檢討已明列「單位用於環境聲明與標示的可能性」。若歐盟未來要求在歐盟市場提出的碳中和或移除聲明須具備 CRCF 或等效品質，台灣產生的單位將不合格。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0080" y="4463262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b="1" dirty="0">
                <a:solidFill>
                  <a:srgbClr val="A8412A"/>
                </a:solidFill>
              </a:rPr>
              <a:t>時點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069080" y="4191408"/>
            <a:ext cx="748253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500" dirty="0">
                <a:solidFill>
                  <a:srgbClr val="353D43"/>
                </a:solidFill>
              </a:rPr>
              <a:t>CRCF 強制檢討與歐盟建築物碳儲存方法學，均落在 2026 年第四季。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0080" y="5431536"/>
            <a:ext cx="10911535" cy="749808"/>
          </a:xfrm>
          <a:prstGeom prst="rect">
            <a:avLst/>
          </a:prstGeom>
          <a:solidFill>
            <a:srgbClr val="E4E7E9"/>
          </a:solidFill>
          <a:ln w="12700">
            <a:solidFill>
              <a:srgbClr val="E4E7E9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3" name="Text 11"/>
          <p:cNvSpPr/>
          <p:nvPr/>
        </p:nvSpPr>
        <p:spPr>
          <a:xfrm>
            <a:off x="914400" y="5431536"/>
            <a:ext cx="10362895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2272B"/>
                </a:solidFill>
              </a:rPr>
              <a:t>此條無確定日期，只有政策軌跡。列於此處供有 CBAM 實務經驗者自行判斷後續推論——本簡報不主張其為已定事實。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40080" y="629107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</a:rPr>
              <a:t>資料來源：Regulation (EU) 2024/3012 第 1、18 條；Commission Delegated Regulation (EU) 2026/285 第 2–4 條。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6914076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08　訴求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 err="1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給主管機關的三句話，給產業界的四階段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463040"/>
            <a:ext cx="5120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對主管機關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1828800"/>
            <a:ext cx="5120640" cy="1152144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6" name="Text 4"/>
          <p:cNvSpPr/>
          <p:nvPr/>
        </p:nvSpPr>
        <p:spPr>
          <a:xfrm>
            <a:off x="877824" y="2139696"/>
            <a:ext cx="457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一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426464" y="2011680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優先審定工程與材料類碳移除方法學，並公告「移除類」查驗類別。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090672"/>
            <a:ext cx="5120640" cy="1152144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877824" y="3401568"/>
            <a:ext cx="457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二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1426464" y="3273552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下一次 NDC 更新時，設定獨立的移除量化目標。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40080" y="4352544"/>
            <a:ext cx="5120640" cy="1152144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2" name="Text 10"/>
          <p:cNvSpPr/>
          <p:nvPr/>
        </p:nvSpPr>
        <p:spPr>
          <a:xfrm>
            <a:off x="877824" y="4663440"/>
            <a:ext cx="4572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三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1426464" y="4535424"/>
            <a:ext cx="4114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在國際需求到達前的空窗期，以溫室氣體管理基金專款補助或政府採購，支持首批示範專案。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00800" y="1463040"/>
            <a:ext cx="51508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對各位　—　由低到高的行動階梯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6400800" y="4882896"/>
            <a:ext cx="5150815" cy="1298448"/>
          </a:xfrm>
          <a:prstGeom prst="rect">
            <a:avLst/>
          </a:prstGeom>
          <a:solidFill>
            <a:srgbClr val="E4E7E9"/>
          </a:solidFill>
          <a:ln w="12700">
            <a:solidFill>
              <a:srgbClr val="E4E7E9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7" name="Text 14"/>
          <p:cNvSpPr/>
          <p:nvPr/>
        </p:nvSpPr>
        <p:spPr>
          <a:xfrm>
            <a:off x="6675120" y="5047488"/>
            <a:ext cx="460217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不要求連署，不要求背書。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6675120" y="5358384"/>
            <a:ext cx="460217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5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第一階最重要——它只要求各位算自己的帳。一旦算了，後面幾階是自然發生的。</a:t>
            </a:r>
            <a:endParaRPr lang="en-US" sz="1500" dirty="0"/>
          </a:p>
        </p:txBody>
      </p:sp>
      <p:graphicFrame>
        <p:nvGraphicFramePr>
          <p:cNvPr id="20" name="表格 19">
            <a:extLst>
              <a:ext uri="{FF2B5EF4-FFF2-40B4-BE49-F238E27FC236}">
                <a16:creationId xmlns:a16="http://schemas.microsoft.com/office/drawing/2014/main" id="{A9361F86-AA76-0449-9EE6-830A4135EFC4}"/>
              </a:ext>
            </a:extLst>
          </p:cNvPr>
          <p:cNvGraphicFramePr>
            <a:graphicFrameLocks noGrp="1"/>
          </p:cNvGraphicFramePr>
          <p:nvPr/>
        </p:nvGraphicFramePr>
        <p:xfrm>
          <a:off x="6400800" y="1828800"/>
          <a:ext cx="5156200" cy="292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5000">
                  <a:extLst>
                    <a:ext uri="{9D8B030D-6E8A-4147-A177-3AD203B41FA5}">
                      <a16:colId xmlns:a16="http://schemas.microsoft.com/office/drawing/2014/main" val="2843102393"/>
                    </a:ext>
                  </a:extLst>
                </a:gridCol>
                <a:gridCol w="3302000">
                  <a:extLst>
                    <a:ext uri="{9D8B030D-6E8A-4147-A177-3AD203B41FA5}">
                      <a16:colId xmlns:a16="http://schemas.microsoft.com/office/drawing/2014/main" val="2889979388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502328562"/>
                    </a:ext>
                  </a:extLst>
                </a:gridCol>
              </a:tblGrid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b="1">
                          <a:solidFill>
                            <a:srgbClr val="FFFFFF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階段</a:t>
                      </a:r>
                    </a:p>
                  </a:txBody>
                  <a:tcPr anchor="ctr">
                    <a:solidFill>
                      <a:srgbClr val="22272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500" b="1">
                          <a:solidFill>
                            <a:srgbClr val="FFFFFF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行動</a:t>
                      </a:r>
                    </a:p>
                  </a:txBody>
                  <a:tcPr anchor="ctr">
                    <a:solidFill>
                      <a:srgbClr val="22272B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1">
                          <a:solidFill>
                            <a:srgbClr val="FFFFFF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成本</a:t>
                      </a:r>
                    </a:p>
                  </a:txBody>
                  <a:tcPr anchor="ctr">
                    <a:solidFill>
                      <a:srgbClr val="2227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0942725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b="1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1</a:t>
                      </a:r>
                    </a:p>
                  </a:txBody>
                  <a:tcPr anchor="ctr">
                    <a:solidFill>
                      <a:srgbClr val="F4F1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500" b="0" dirty="0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將 2035 年長效移除採購義務納入自身轉型計畫的曝險盤點</a:t>
                      </a:r>
                    </a:p>
                  </a:txBody>
                  <a:tcPr anchor="ctr">
                    <a:solidFill>
                      <a:srgbClr val="F4F1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內部作業</a:t>
                      </a:r>
                    </a:p>
                  </a:txBody>
                  <a:tcPr anchor="ctr">
                    <a:solidFill>
                      <a:srgbClr val="F4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0045186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b="1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500" b="0" dirty="0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在既有的產業論壇或協會議題盤點中，列入「國內碳移除供給缺口」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低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5035351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b="1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3</a:t>
                      </a:r>
                    </a:p>
                  </a:txBody>
                  <a:tcPr anchor="ctr">
                    <a:solidFill>
                      <a:srgbClr val="F4F1E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500" b="0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在與主管機關的既有溝通管道中提出此議題</a:t>
                      </a:r>
                    </a:p>
                  </a:txBody>
                  <a:tcPr anchor="ctr">
                    <a:solidFill>
                      <a:srgbClr val="F4F1E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低，需時機</a:t>
                      </a:r>
                    </a:p>
                  </a:txBody>
                  <a:tcPr anchor="ctr">
                    <a:solidFill>
                      <a:srgbClr val="F4F1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2678849"/>
                  </a:ext>
                </a:extLst>
              </a:tr>
              <a:tr h="58420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500" b="1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zh-TW" altLang="en-US" sz="1500" b="0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支持或參與一場跨業技術說明會或研討會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zh-TW" altLang="en-US" sz="1500" b="0" dirty="0">
                          <a:solidFill>
                            <a:srgbClr val="22272B"/>
                          </a:solidFill>
                          <a:latin typeface="Calibri" panose="020B0604030504040204" pitchFamily="34" charset="-120"/>
                          <a:ea typeface="微軟正黑體" panose="020B0604030504040204" pitchFamily="34" charset="-120"/>
                        </a:rPr>
                        <a:t>中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43060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7852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B31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9BA6AC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09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關於本簡報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1700784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資料來源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017520" y="1700784"/>
            <a:ext cx="85340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D9DCDE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全部出自公開法規、政府統計、國際標準文件與公開市場資料。完整出處見建議書全文：DOI 10.5281/zenodo.21618472（CC BY 4.0）。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0080" y="2724912"/>
            <a:ext cx="2194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A8412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利益揭露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3017520" y="2724912"/>
            <a:ext cx="853409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D9DCDE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作者為碳移除領域新創之共同創辦人，該公司業務涉及生物炭混凝土之開發與應用。作者未接受任何政府機關、產業團體或第三方之委託或資助。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40080" y="3895344"/>
            <a:ext cx="10911535" cy="1481328"/>
          </a:xfrm>
          <a:prstGeom prst="rect">
            <a:avLst/>
          </a:prstGeom>
          <a:solidFill>
            <a:srgbClr val="353C43"/>
          </a:solidFill>
          <a:ln w="12700">
            <a:solidFill>
              <a:srgbClr val="353C4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1005840" y="4114800"/>
            <a:ext cx="101800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本簡報不涉及任何產品推介，亦不主張碳移除單位應納入碳費折抵機制。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1005840" y="4572000"/>
            <a:ext cx="101800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D9DCDE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本簡報所提各項制度建議，其效果均及於全體同類業者，並不排他。建議書第五章主張移除單位不應納入碳費折抵，該主張限縮了作者所屬公司產品的短期市場出路，與其短期商業利益相悖，仍予保留。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40080" y="5705856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9BA6AC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邱銘誠　mingcheng@sanscarbon.earth　ORCID 0009-0006-8418-0679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90489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46D04AEF-83AD-6F41-B337-8D7CD034C51A}"/>
              </a:ext>
            </a:extLst>
          </p:cNvPr>
          <p:cNvSpPr/>
          <p:nvPr/>
        </p:nvSpPr>
        <p:spPr>
          <a:xfrm>
            <a:off x="640080" y="4883150"/>
            <a:ext cx="10911840" cy="932180"/>
          </a:xfrm>
          <a:prstGeom prst="rect">
            <a:avLst/>
          </a:prstGeom>
          <a:solidFill>
            <a:srgbClr val="F1F2F3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zh-TW" altLang="en-US"/>
          </a:p>
        </p:txBody>
      </p:sp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　01 ／ 06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「2035 還很遠。」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00784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50976" y="1719072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2035 是交付期限，不是決策期限。往回推：產能須於 2032–2033 年運轉（設施動工到穩定產出約需二至三年）；最終投資決定與長約須於 2031–2032 年簽署（專案融資要求已簽約的收益）；首批可查驗單位須於 2030 年核發。每一環都是工程期與商業慣例，非政策意願。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761488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950976" y="2779776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晚三年不是晚三年，是晚一整輪合約週期。長效移除合約普遍七到十五年；台灣企業為滿足 2035 年義務，會在 2031–2032 年簽下境外合約，一次鎖住需求到 2040 年代。等台灣供給於 2037 年後出現時，市場早已簽走，錢一塊不剩流向境外。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822192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950976" y="3840480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國內觸發點可能更早：碳費技術標竿於 2028–2029 年重新校準對齊 2035 年 NDC 時，含氟氣體去除率已無空間，屆時若無移除方法學，企業只能改採一般費率或轉向國際額度。SBTi、CRCF、台灣 ETS 等政策變化幾乎都讓時點提早，不會延後——2030 不是保守估計，它可能已經太晚。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629107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備援頁，不主動播放。</a:t>
            </a:r>
            <a:endParaRPr lang="en-US" sz="1400" dirty="0"/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56CF3080-AF42-3441-80B0-46E1580D997B}"/>
              </a:ext>
            </a:extLst>
          </p:cNvPr>
          <p:cNvSpPr txBox="1"/>
          <p:nvPr/>
        </p:nvSpPr>
        <p:spPr>
          <a:xfrm>
            <a:off x="951230" y="4900930"/>
            <a:ext cx="10289540" cy="896619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zh-TW" altLang="en-US" sz="1600" dirty="0">
                <a:solidFill>
                  <a:srgbClr val="353D43"/>
                </a:solidFill>
                <a:latin typeface="Calibri"/>
                <a:cs typeface="Calibri"/>
              </a:rPr>
              <a:t>現場一句話版本：各位不是要在 </a:t>
            </a:r>
            <a:r>
              <a:rPr lang="en-US" altLang="zh-TW" sz="1600" dirty="0">
                <a:solidFill>
                  <a:srgbClr val="353D43"/>
                </a:solidFill>
                <a:latin typeface="Calibri"/>
                <a:cs typeface="Calibri"/>
              </a:rPr>
              <a:t>2035 </a:t>
            </a:r>
            <a:r>
              <a:rPr lang="zh-TW" altLang="en-US" sz="1600" dirty="0">
                <a:solidFill>
                  <a:srgbClr val="353D43"/>
                </a:solidFill>
                <a:latin typeface="Calibri"/>
                <a:cs typeface="Calibri"/>
              </a:rPr>
              <a:t>年買到貨，是要在 </a:t>
            </a:r>
            <a:r>
              <a:rPr lang="en-US" altLang="zh-TW" sz="1600" dirty="0">
                <a:solidFill>
                  <a:srgbClr val="353D43"/>
                </a:solidFill>
                <a:latin typeface="Calibri"/>
                <a:cs typeface="Calibri"/>
              </a:rPr>
              <a:t>2031 </a:t>
            </a:r>
            <a:r>
              <a:rPr lang="zh-TW" altLang="en-US" sz="1600" dirty="0">
                <a:solidFill>
                  <a:srgbClr val="353D43"/>
                </a:solidFill>
                <a:latin typeface="Calibri"/>
                <a:cs typeface="Calibri"/>
              </a:rPr>
              <a:t>年簽得到約</a:t>
            </a:r>
            <a:r>
              <a:rPr lang="en-US" altLang="zh-TW" sz="1600" dirty="0">
                <a:solidFill>
                  <a:srgbClr val="353D43"/>
                </a:solidFill>
                <a:latin typeface="Calibri"/>
                <a:cs typeface="Calibri"/>
              </a:rPr>
              <a:t>——</a:t>
            </a:r>
            <a:r>
              <a:rPr lang="zh-TW" altLang="en-US" sz="1600" dirty="0">
                <a:solidFill>
                  <a:srgbClr val="353D43"/>
                </a:solidFill>
                <a:latin typeface="Calibri"/>
                <a:cs typeface="Calibri"/>
              </a:rPr>
              <a:t>沒有人會跟一個還沒核發過任何一單位的地方簽七年約。任何「再等等」的主張，都必須具體說明哪一個環節可以壓縮且不犧牲品質。</a:t>
            </a:r>
          </a:p>
        </p:txBody>
      </p:sp>
    </p:spTree>
    <p:extLst>
      <p:ext uri="{BB962C8B-B14F-4D97-AF65-F5344CB8AC3E}">
        <p14:creationId xmlns:p14="http://schemas.microsoft.com/office/powerpoint/2010/main" val="2100292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　02 ／ 06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「等國際標準收斂再說就好。」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00784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50976" y="1719072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分歧源於政策取捨，不是科學不確定性。六套主流生物炭耐久性標準中，氫碳莫耳比門檻最寬者為最嚴者的 1.75 倍，評估年限相差十倍，保守機制有六種數學上互不可換的實作路徑。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761488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950976" y="2779776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而各標準參考的基礎文獻高度重疊——各方讀的是同一批文獻，卻做出不同的門檻設定。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822192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950976" y="3840480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各標準內部具系統性一致性：採嚴格門檻者同步搭配較長年限與較嚴量測，採寬鬆門檻者搭配較短年限與較具彈性的量測。這是在「嚴格—可及」的光譜上選定位置，不是在尋找唯一的科學真值。等待不會等到收斂。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629107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備援頁，不主動播放。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535863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　03 ／ 06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「直接買國際額度就好，何必國內建制度？」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00784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50976" y="1719072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供給側十年來累計交付約 120 萬噸，年交付運行率約 60 萬噸；已揭露簽約量中單一買家占 78.5%。這個市場目前不具備承接大量新進買方的深度。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761488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950976" y="2779776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價格與匯率完全不受國內政策控制。且 SBTi 僅認可經其認可之高完整性認證標準，合格供給的池子比市場總量更小。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822192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950976" y="3840480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減碳支出全額流向境外，國內產業無技術累積，亦無方法學參數的話語權。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629107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備援頁，不主動播放。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2224551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　04 ／ 06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「這是環境部的事，跟我們公司有什麼關係？」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00784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50976" y="1719072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這是貴公司自己的淨零承諾所轉換出來的採購義務。任何設定 SBTi 淨零目標的公司，這條時間軸早已在自己的承諾書裡。主管機關不會替企業承擔缺貨風險。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761488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950976" y="2779776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此外，依《溫室氣體自願減量專案管理辦法》第 11 條，專案邊界不得包含碳費徵收對象。其推論效果為：碳費徵收對象自建的移除設施本即無法取得額度，只能納入自主減量計畫。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822192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950976" y="3840480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換言之，制度路徑早已限定。本簡報主張的並非制度轉向，而是要求制度把既有邏輯貫徹到底。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629107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備援頁，不主動播放。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56070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　05 ／ 06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「碳費不是可以抵換嗎？」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00784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50976" y="1719072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以現行費率水準，移除單位進入折抵通道在經濟上不具可行性。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761488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950976" y="2779776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一般費率為每公噸新台幣 300 元；優惠費率 A、B 分別為 50 元與 100 元，適用高碳洩漏風險係數 0.2 後可低至 10 元與 20 元。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822192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950976" y="3840480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長效移除單價 US$100–200／噸（生物炭工業規模區間），約合新台幣 3,100–6,200 元。與一般費率相差約 10 至 21 倍，與實繳優惠費率相差二至三個數量級。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40080" y="4882896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11" name="Text 9"/>
          <p:cNvSpPr/>
          <p:nvPr/>
        </p:nvSpPr>
        <p:spPr>
          <a:xfrm>
            <a:off x="950976" y="4901184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直接繳費的成本遠低於購買額度，這也是現行 10% 額度上限並未被充分使用的原因。因此本簡報不主張走這條路。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40080" y="629107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備援頁，不主動播放。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353211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84048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　06 ／ 06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640080" y="676656"/>
            <a:ext cx="10911535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22272B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「你是業者，你當然這樣說。」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640080" y="1700784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5" name="Text 3"/>
          <p:cNvSpPr/>
          <p:nvPr/>
        </p:nvSpPr>
        <p:spPr>
          <a:xfrm>
            <a:off x="950976" y="1719072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建議書第五章主張移除單位不應納入碳費折抵。該主張限縮了作者所屬公司產品的短期市場出路，與其短期商業利益相悖，仍予保留。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40080" y="2761488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7" name="Text 5"/>
          <p:cNvSpPr/>
          <p:nvPr/>
        </p:nvSpPr>
        <p:spPr>
          <a:xfrm>
            <a:off x="950976" y="2779776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本簡報所提各項制度建議，其效果均及於全體同類業者，並不排他。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40080" y="3822192"/>
            <a:ext cx="10911535" cy="932688"/>
          </a:xfrm>
          <a:prstGeom prst="rect">
            <a:avLst/>
          </a:prstGeom>
          <a:solidFill>
            <a:srgbClr val="F1F2F3"/>
          </a:solidFill>
          <a:ln w="12700">
            <a:solidFill>
              <a:srgbClr val="F1F2F3"/>
            </a:solidFill>
            <a:prstDash val="solid"/>
          </a:ln>
        </p:spPr>
        <p:txBody>
          <a:bodyPr/>
          <a:lstStyle/>
          <a:p>
            <a:endParaRPr lang="zh-TW" altLang="en-US"/>
          </a:p>
        </p:txBody>
      </p:sp>
      <p:sp>
        <p:nvSpPr>
          <p:cNvPr id="9" name="Text 7"/>
          <p:cNvSpPr/>
          <p:nvPr/>
        </p:nvSpPr>
        <p:spPr>
          <a:xfrm>
            <a:off x="950976" y="3840480"/>
            <a:ext cx="10289743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600" dirty="0">
                <a:solidFill>
                  <a:srgbClr val="353D43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全文利益揭露完整，所有資料均來自公開文件，DOI 公開可查，歡迎逐項檢核。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6291072"/>
            <a:ext cx="1091153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6E747A"/>
                </a:solidFill>
                <a:latin typeface="Calibri" pitchFamily="34" charset="0"/>
                <a:ea typeface="微軟正黑體" pitchFamily="34" charset="-122"/>
                <a:cs typeface="Calibri" pitchFamily="34" charset="-120"/>
              </a:rPr>
              <a:t>備援頁，不主動播放。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0518551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 [1785296982651]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 panose="020F0302020204030204"/>
        <a:ea typeface="微軟正黑體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微軟正黑體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04EB307-8841-8642-B031-B9CBDB0AF857}">
  <we:reference id="wa200010001" version="1.0.0.1" store="en-US" storeType="OMEX"/>
  <we:alternateReferences>
    <we:reference id="WA200010001" version="1.0.0.1" store="" storeType="OMEX"/>
  </we:alternateReferences>
  <we:properties>
    <we:property name="claude.fileId" value="&quot;3b7d62e2-4d3a-41d5-845e-2c8e07d14f06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1384</TotalTime>
  <Words>1348</Words>
  <Application>Microsoft Macintosh PowerPoint</Application>
  <PresentationFormat>寬螢幕</PresentationFormat>
  <Paragraphs>211</Paragraphs>
  <Slides>16</Slides>
  <Notes>16</Notes>
  <HiddenSlides>0</HiddenSlides>
  <MMClips>0</MMClips>
  <ScaleCrop>false</ScaleCrop>
  <HeadingPairs>
    <vt:vector size="6" baseType="variant">
      <vt:variant>
        <vt:lpstr>使用字型</vt:lpstr>
      </vt:variant>
      <vt:variant>
        <vt:i4>2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 [1785296982651]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銘誠 邱</cp:lastModifiedBy>
  <cp:revision>2</cp:revision>
  <dcterms:created xsi:type="dcterms:W3CDTF">2026-07-28T06:56:20Z</dcterms:created>
  <dcterms:modified xsi:type="dcterms:W3CDTF">2026-07-29T06:04:58Z</dcterms:modified>
</cp:coreProperties>
</file>